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Bobby Jones" charset="1" panose="00000000000000000000"/>
      <p:regular r:id="rId12"/>
    </p:embeddedFont>
    <p:embeddedFont>
      <p:font typeface="Calibri (MS)" charset="1" panose="020F0502020204030204"/>
      <p:regular r:id="rId13"/>
    </p:embeddedFont>
    <p:embeddedFont>
      <p:font typeface="Calibri (MS) Bold" charset="1" panose="020F0702030404030204"/>
      <p:regular r:id="rId14"/>
    </p:embeddedFont>
    <p:embeddedFont>
      <p:font typeface="Calibri (MS) Italics" charset="1" panose="020F05020202040A0204"/>
      <p:regular r:id="rId15"/>
    </p:embeddedFont>
    <p:embeddedFont>
      <p:font typeface="Calibri (MS) Bold Italics" charset="1" panose="020F07020304040A0204"/>
      <p:regular r:id="rId16"/>
    </p:embeddedFont>
    <p:embeddedFont>
      <p:font typeface="Calibri (MS) Light" charset="1" panose="020F0302020204030204"/>
      <p:regular r:id="rId17"/>
    </p:embeddedFont>
    <p:embeddedFont>
      <p:font typeface="Calibri (MS) Light Italics" charset="1" panose="020F03020202040302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Clear Sans" charset="1" panose="020B0503030202020304"/>
      <p:regular r:id="rId25"/>
    </p:embeddedFont>
    <p:embeddedFont>
      <p:font typeface="Clear Sans Bold" charset="1" panose="020B0803030202020304"/>
      <p:regular r:id="rId26"/>
    </p:embeddedFont>
    <p:embeddedFont>
      <p:font typeface="Clear Sans Italics" charset="1" panose="020B0503030202090304"/>
      <p:regular r:id="rId27"/>
    </p:embeddedFont>
    <p:embeddedFont>
      <p:font typeface="Clear Sans Bold Italics" charset="1" panose="020B0803030202090304"/>
      <p:regular r:id="rId28"/>
    </p:embeddedFont>
    <p:embeddedFont>
      <p:font typeface="Clear Sans Thin" charset="1" panose="020B0203030202020304"/>
      <p:regular r:id="rId29"/>
    </p:embeddedFont>
    <p:embeddedFont>
      <p:font typeface="Clear Sans Light" charset="1" panose="020B0303030202020304"/>
      <p:regular r:id="rId30"/>
    </p:embeddedFont>
    <p:embeddedFont>
      <p:font typeface="Clear Sans Medium" charset="1" panose="020B0603030202020304"/>
      <p:regular r:id="rId31"/>
    </p:embeddedFont>
    <p:embeddedFont>
      <p:font typeface="Clear Sans Medium Italics" charset="1" panose="020B0603030202090304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  <p:embeddedFont>
      <p:font typeface="Alice" charset="1" panose="00000500000000000000"/>
      <p:regular r:id="rId41"/>
    </p:embeddedFont>
    <p:embeddedFont>
      <p:font typeface="Alice Bold" charset="1" panose="00000500000000000000"/>
      <p:regular r:id="rId42"/>
    </p:embeddedFont>
    <p:embeddedFont>
      <p:font typeface="Alice Italics" charset="1" panose="00000500000000000000"/>
      <p:regular r:id="rId43"/>
    </p:embeddedFont>
    <p:embeddedFont>
      <p:font typeface="Alice Bold Italics" charset="1" panose="000005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799999">
            <a:off x="14861406" y="0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4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4" y="0"/>
                </a:lnTo>
                <a:lnTo>
                  <a:pt x="3426594" y="171329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8310" y="3030249"/>
            <a:ext cx="16971381" cy="3612885"/>
            <a:chOff x="0" y="0"/>
            <a:chExt cx="4469829" cy="9515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9829" cy="951542"/>
            </a:xfrm>
            <a:custGeom>
              <a:avLst/>
              <a:gdLst/>
              <a:ahLst/>
              <a:cxnLst/>
              <a:rect r="r" b="b" t="t" l="l"/>
              <a:pathLst>
                <a:path h="951542" w="4469829">
                  <a:moveTo>
                    <a:pt x="0" y="0"/>
                  </a:moveTo>
                  <a:lnTo>
                    <a:pt x="4469829" y="0"/>
                  </a:lnTo>
                  <a:lnTo>
                    <a:pt x="4469829" y="951542"/>
                  </a:lnTo>
                  <a:lnTo>
                    <a:pt x="0" y="951542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69829" cy="989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2777" y="2009968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1141" y="3678314"/>
            <a:ext cx="15146886" cy="146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5118">
                <a:solidFill>
                  <a:srgbClr val="FFFFFF"/>
                </a:solidFill>
                <a:latin typeface="Alice"/>
              </a:rPr>
              <a:t>REDDIT POST – COMMENT RELEVANCE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677" y="5510480"/>
            <a:ext cx="1085153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Alice"/>
              </a:rPr>
              <a:t>-EXPLORING THE NEXUS OF POSTS AND COMMENTS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45145" y="6774699"/>
            <a:ext cx="5184545" cy="379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Rajesh Kumar Reddy Avula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Sai Sindhura Kollepara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Shoukath Ali Shaik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Vineetha Maddikunta</a:t>
            </a:r>
          </a:p>
          <a:p>
            <a:pPr algn="ctr">
              <a:lnSpc>
                <a:spcPts val="4759"/>
              </a:lnSpc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6574703" y="9026646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LDA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79075"/>
            <a:ext cx="4995039" cy="4372913"/>
          </a:xfrm>
          <a:custGeom>
            <a:avLst/>
            <a:gdLst/>
            <a:ahLst/>
            <a:cxnLst/>
            <a:rect r="r" b="b" t="t" l="l"/>
            <a:pathLst>
              <a:path h="4372913" w="4995039">
                <a:moveTo>
                  <a:pt x="0" y="0"/>
                </a:moveTo>
                <a:lnTo>
                  <a:pt x="4995039" y="0"/>
                </a:lnTo>
                <a:lnTo>
                  <a:pt x="499503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5039" y="1679075"/>
            <a:ext cx="4624333" cy="4372913"/>
          </a:xfrm>
          <a:custGeom>
            <a:avLst/>
            <a:gdLst/>
            <a:ahLst/>
            <a:cxnLst/>
            <a:rect r="r" b="b" t="t" l="l"/>
            <a:pathLst>
              <a:path h="4372913" w="4624333">
                <a:moveTo>
                  <a:pt x="0" y="0"/>
                </a:moveTo>
                <a:lnTo>
                  <a:pt x="4624334" y="0"/>
                </a:lnTo>
                <a:lnTo>
                  <a:pt x="4624334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19373" y="1679075"/>
            <a:ext cx="4800408" cy="4372913"/>
          </a:xfrm>
          <a:custGeom>
            <a:avLst/>
            <a:gdLst/>
            <a:ahLst/>
            <a:cxnLst/>
            <a:rect r="r" b="b" t="t" l="l"/>
            <a:pathLst>
              <a:path h="4372913" w="4800408">
                <a:moveTo>
                  <a:pt x="0" y="0"/>
                </a:moveTo>
                <a:lnTo>
                  <a:pt x="4800408" y="0"/>
                </a:lnTo>
                <a:lnTo>
                  <a:pt x="4800408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051989"/>
            <a:ext cx="4134576" cy="4235011"/>
          </a:xfrm>
          <a:custGeom>
            <a:avLst/>
            <a:gdLst/>
            <a:ahLst/>
            <a:cxnLst/>
            <a:rect r="r" b="b" t="t" l="l"/>
            <a:pathLst>
              <a:path h="4235011" w="4134576">
                <a:moveTo>
                  <a:pt x="0" y="0"/>
                </a:moveTo>
                <a:lnTo>
                  <a:pt x="4134576" y="0"/>
                </a:lnTo>
                <a:lnTo>
                  <a:pt x="4134576" y="4235011"/>
                </a:lnTo>
                <a:lnTo>
                  <a:pt x="0" y="4235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34576" y="6051989"/>
            <a:ext cx="4478210" cy="4235011"/>
          </a:xfrm>
          <a:custGeom>
            <a:avLst/>
            <a:gdLst/>
            <a:ahLst/>
            <a:cxnLst/>
            <a:rect r="r" b="b" t="t" l="l"/>
            <a:pathLst>
              <a:path h="4235011" w="4478210">
                <a:moveTo>
                  <a:pt x="0" y="0"/>
                </a:moveTo>
                <a:lnTo>
                  <a:pt x="4478210" y="0"/>
                </a:lnTo>
                <a:lnTo>
                  <a:pt x="4478210" y="4235011"/>
                </a:lnTo>
                <a:lnTo>
                  <a:pt x="0" y="4235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BERT &amp; BERTweet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34602" y="892033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0261" y="2507989"/>
            <a:ext cx="8223354" cy="5888648"/>
          </a:xfrm>
          <a:custGeom>
            <a:avLst/>
            <a:gdLst/>
            <a:ahLst/>
            <a:cxnLst/>
            <a:rect r="r" b="b" t="t" l="l"/>
            <a:pathLst>
              <a:path h="5888648" w="8223354">
                <a:moveTo>
                  <a:pt x="0" y="0"/>
                </a:moveTo>
                <a:lnTo>
                  <a:pt x="8223354" y="0"/>
                </a:lnTo>
                <a:lnTo>
                  <a:pt x="8223354" y="5888648"/>
                </a:lnTo>
                <a:lnTo>
                  <a:pt x="0" y="5888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591300"/>
            <a:ext cx="7902810" cy="5920587"/>
          </a:xfrm>
          <a:custGeom>
            <a:avLst/>
            <a:gdLst/>
            <a:ahLst/>
            <a:cxnLst/>
            <a:rect r="r" b="b" t="t" l="l"/>
            <a:pathLst>
              <a:path h="5920587" w="7902810">
                <a:moveTo>
                  <a:pt x="0" y="0"/>
                </a:moveTo>
                <a:lnTo>
                  <a:pt x="7902810" y="0"/>
                </a:lnTo>
                <a:lnTo>
                  <a:pt x="7902810" y="5920587"/>
                </a:lnTo>
                <a:lnTo>
                  <a:pt x="0" y="5920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HYBRID MODELS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34602" y="892033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556" y="-9617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5578" y="2474661"/>
            <a:ext cx="9450814" cy="7261375"/>
          </a:xfrm>
          <a:custGeom>
            <a:avLst/>
            <a:gdLst/>
            <a:ahLst/>
            <a:cxnLst/>
            <a:rect r="r" b="b" t="t" l="l"/>
            <a:pathLst>
              <a:path h="7261375" w="9450814">
                <a:moveTo>
                  <a:pt x="0" y="0"/>
                </a:moveTo>
                <a:lnTo>
                  <a:pt x="9450813" y="0"/>
                </a:lnTo>
                <a:lnTo>
                  <a:pt x="9450813" y="7261375"/>
                </a:lnTo>
                <a:lnTo>
                  <a:pt x="0" y="7261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8109" y="1855188"/>
            <a:ext cx="10129881" cy="6576624"/>
            <a:chOff x="0" y="0"/>
            <a:chExt cx="2667952" cy="1732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7952" cy="1732115"/>
            </a:xfrm>
            <a:custGeom>
              <a:avLst/>
              <a:gdLst/>
              <a:ahLst/>
              <a:cxnLst/>
              <a:rect r="r" b="b" t="t" l="l"/>
              <a:pathLst>
                <a:path h="1732115" w="2667952">
                  <a:moveTo>
                    <a:pt x="0" y="0"/>
                  </a:moveTo>
                  <a:lnTo>
                    <a:pt x="2667952" y="0"/>
                  </a:lnTo>
                  <a:lnTo>
                    <a:pt x="2667952" y="1732115"/>
                  </a:lnTo>
                  <a:lnTo>
                    <a:pt x="0" y="1732115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667952" cy="1951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THANK 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3738051" y="7931549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07726" y="-56537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587458">
            <a:off x="10149981" y="5324881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57695" y="4132138"/>
            <a:ext cx="608364" cy="731444"/>
          </a:xfrm>
          <a:custGeom>
            <a:avLst/>
            <a:gdLst/>
            <a:ahLst/>
            <a:cxnLst/>
            <a:rect r="r" b="b" t="t" l="l"/>
            <a:pathLst>
              <a:path h="731444" w="60836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192" y="511507"/>
            <a:ext cx="6071064" cy="1545893"/>
            <a:chOff x="0" y="0"/>
            <a:chExt cx="1598963" cy="407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8963" cy="407149"/>
            </a:xfrm>
            <a:custGeom>
              <a:avLst/>
              <a:gdLst/>
              <a:ahLst/>
              <a:cxnLst/>
              <a:rect r="r" b="b" t="t" l="l"/>
              <a:pathLst>
                <a:path h="407149" w="1598963">
                  <a:moveTo>
                    <a:pt x="0" y="0"/>
                  </a:moveTo>
                  <a:lnTo>
                    <a:pt x="1598963" y="0"/>
                  </a:lnTo>
                  <a:lnTo>
                    <a:pt x="1598963" y="407149"/>
                  </a:lnTo>
                  <a:lnTo>
                    <a:pt x="0" y="407149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98963" cy="44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9424" y="576263"/>
            <a:ext cx="665199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Bobby Jones"/>
              </a:rPr>
              <a:t>CONTENTS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3234" y="-205740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138" y="2297961"/>
            <a:ext cx="16332401" cy="584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Problem description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Data Description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Data Visualization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Data Preprocessing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Relevance Metric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Design Thinking Process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AI choice 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Results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New insights into problem </a:t>
            </a:r>
          </a:p>
          <a:p>
            <a:pPr marL="654106" indent="-327053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545454"/>
                </a:solidFill>
                <a:latin typeface="Clear Sans"/>
              </a:rPr>
              <a:t>Future direction</a:t>
            </a:r>
          </a:p>
          <a:p>
            <a:pPr>
              <a:lnSpc>
                <a:spcPts val="42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PROBLEM DESCRIPTION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7866" y="29771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1817" y="2641329"/>
            <a:ext cx="13938988" cy="543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7735" indent="-303868" lvl="1">
              <a:lnSpc>
                <a:spcPts val="3940"/>
              </a:lnSpc>
              <a:buFont typeface="Arial"/>
              <a:buChar char="•"/>
            </a:pPr>
            <a:r>
              <a:rPr lang="en-US" sz="2814">
                <a:solidFill>
                  <a:srgbClr val="545454"/>
                </a:solidFill>
                <a:latin typeface="Clear Sans Bold"/>
              </a:rPr>
              <a:t>Objective</a:t>
            </a:r>
            <a:r>
              <a:rPr lang="en-US" sz="2814">
                <a:solidFill>
                  <a:srgbClr val="545454"/>
                </a:solidFill>
                <a:latin typeface="Clear Sans"/>
              </a:rPr>
              <a:t>: To develop a method or tool to automate the assessment of comment relevance and similarity to original posts.</a:t>
            </a:r>
          </a:p>
          <a:p>
            <a:pPr algn="just">
              <a:lnSpc>
                <a:spcPts val="3940"/>
              </a:lnSpc>
            </a:pPr>
          </a:p>
          <a:p>
            <a:pPr algn="just" marL="607735" indent="-303868" lvl="1">
              <a:lnSpc>
                <a:spcPts val="3940"/>
              </a:lnSpc>
              <a:buFont typeface="Arial"/>
              <a:buChar char="•"/>
            </a:pPr>
            <a:r>
              <a:rPr lang="en-US" sz="2814">
                <a:solidFill>
                  <a:srgbClr val="545454"/>
                </a:solidFill>
                <a:latin typeface="Clear Sans Semi-Bold"/>
              </a:rPr>
              <a:t>Potential Impact</a:t>
            </a:r>
            <a:r>
              <a:rPr lang="en-US" sz="2814">
                <a:solidFill>
                  <a:srgbClr val="545454"/>
                </a:solidFill>
                <a:latin typeface="Clear Sans"/>
              </a:rPr>
              <a:t>: Enhancing user experience by promoting meaningful discussions, aiding moderators in identifying relevant comments efficiently.</a:t>
            </a:r>
          </a:p>
          <a:p>
            <a:pPr algn="just">
              <a:lnSpc>
                <a:spcPts val="3940"/>
              </a:lnSpc>
            </a:pPr>
          </a:p>
          <a:p>
            <a:pPr algn="just" marL="607735" indent="-303868" lvl="1">
              <a:lnSpc>
                <a:spcPts val="3940"/>
              </a:lnSpc>
              <a:buFont typeface="Arial"/>
              <a:buChar char="•"/>
            </a:pPr>
            <a:r>
              <a:rPr lang="en-US" sz="2814">
                <a:solidFill>
                  <a:srgbClr val="545454"/>
                </a:solidFill>
                <a:latin typeface="Clear Sans Semi-Bold"/>
              </a:rPr>
              <a:t>Challenges</a:t>
            </a:r>
            <a:r>
              <a:rPr lang="en-US" sz="2814">
                <a:solidFill>
                  <a:srgbClr val="545454"/>
                </a:solidFill>
                <a:latin typeface="Clear Sans"/>
              </a:rPr>
              <a:t>: Reddit's vastness, Semantic Complexity, Spam and Irrelevant Content Detection</a:t>
            </a: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DATA DESCRIPTION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09385" y="1259492"/>
            <a:ext cx="7188758" cy="4520299"/>
          </a:xfrm>
          <a:custGeom>
            <a:avLst/>
            <a:gdLst/>
            <a:ahLst/>
            <a:cxnLst/>
            <a:rect r="r" b="b" t="t" l="l"/>
            <a:pathLst>
              <a:path h="4520299" w="7188758">
                <a:moveTo>
                  <a:pt x="0" y="0"/>
                </a:moveTo>
                <a:lnTo>
                  <a:pt x="7188758" y="0"/>
                </a:lnTo>
                <a:lnTo>
                  <a:pt x="7188758" y="4520300"/>
                </a:lnTo>
                <a:lnTo>
                  <a:pt x="0" y="452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14" r="0" b="-44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10277" y="6525812"/>
            <a:ext cx="11974478" cy="3094658"/>
          </a:xfrm>
          <a:custGeom>
            <a:avLst/>
            <a:gdLst/>
            <a:ahLst/>
            <a:cxnLst/>
            <a:rect r="r" b="b" t="t" l="l"/>
            <a:pathLst>
              <a:path h="3094658" w="11974478">
                <a:moveTo>
                  <a:pt x="0" y="0"/>
                </a:moveTo>
                <a:lnTo>
                  <a:pt x="11974478" y="0"/>
                </a:lnTo>
                <a:lnTo>
                  <a:pt x="11974478" y="3094657"/>
                </a:lnTo>
                <a:lnTo>
                  <a:pt x="0" y="3094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31237" y="5082781"/>
          <a:ext cx="5402424" cy="4980252"/>
        </p:xfrm>
        <a:graphic>
          <a:graphicData uri="http://schemas.openxmlformats.org/drawingml/2006/table">
            <a:tbl>
              <a:tblPr/>
              <a:tblGrid>
                <a:gridCol w="2701212"/>
                <a:gridCol w="2701212"/>
              </a:tblGrid>
              <a:tr h="825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</a:rPr>
                        <a:t>Relevance R﻿ating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529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Most Relevant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Relevant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Bad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</a:rPr>
                        <a:t>Terrible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0" y="2522138"/>
            <a:ext cx="9429309" cy="189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2744" indent="-321372" lvl="1">
              <a:lnSpc>
                <a:spcPts val="4167"/>
              </a:lnSpc>
              <a:buFont typeface="Arial"/>
              <a:buChar char="•"/>
            </a:pPr>
            <a:r>
              <a:rPr lang="en-US" sz="2977">
                <a:solidFill>
                  <a:srgbClr val="545454"/>
                </a:solidFill>
                <a:latin typeface="Clear Sans"/>
              </a:rPr>
              <a:t>Features collected from Reddit – Title, Comments, Score and Reply counts</a:t>
            </a:r>
          </a:p>
          <a:p>
            <a:pPr marL="642744" indent="-321372" lvl="1">
              <a:lnSpc>
                <a:spcPts val="4167"/>
              </a:lnSpc>
              <a:buFont typeface="Arial"/>
              <a:buChar char="•"/>
            </a:pPr>
            <a:r>
              <a:rPr lang="en-US" sz="2977">
                <a:solidFill>
                  <a:srgbClr val="545454"/>
                </a:solidFill>
                <a:latin typeface="Clear Sans"/>
              </a:rPr>
              <a:t>Label – Relevance Rating (on scale of 1-5) </a:t>
            </a:r>
          </a:p>
          <a:p>
            <a:pPr>
              <a:lnSpc>
                <a:spcPts val="27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7019" y="1259492"/>
            <a:ext cx="10917785" cy="8811816"/>
          </a:xfrm>
          <a:custGeom>
            <a:avLst/>
            <a:gdLst/>
            <a:ahLst/>
            <a:cxnLst/>
            <a:rect r="r" b="b" t="t" l="l"/>
            <a:pathLst>
              <a:path h="8811816" w="10917785">
                <a:moveTo>
                  <a:pt x="0" y="0"/>
                </a:moveTo>
                <a:lnTo>
                  <a:pt x="10917785" y="0"/>
                </a:lnTo>
                <a:lnTo>
                  <a:pt x="10917785" y="8811817"/>
                </a:lnTo>
                <a:lnTo>
                  <a:pt x="0" y="8811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3874"/>
            <a:ext cx="7003696" cy="2191236"/>
            <a:chOff x="0" y="0"/>
            <a:chExt cx="1844595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4595" cy="577116"/>
            </a:xfrm>
            <a:custGeom>
              <a:avLst/>
              <a:gdLst/>
              <a:ahLst/>
              <a:cxnLst/>
              <a:rect r="r" b="b" t="t" l="l"/>
              <a:pathLst>
                <a:path h="577116" w="1844595">
                  <a:moveTo>
                    <a:pt x="0" y="0"/>
                  </a:moveTo>
                  <a:lnTo>
                    <a:pt x="1844595" y="0"/>
                  </a:lnTo>
                  <a:lnTo>
                    <a:pt x="1844595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1844595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DATA VISUALIZATION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2251" y="3025742"/>
            <a:ext cx="6721445" cy="4595747"/>
          </a:xfrm>
          <a:custGeom>
            <a:avLst/>
            <a:gdLst/>
            <a:ahLst/>
            <a:cxnLst/>
            <a:rect r="r" b="b" t="t" l="l"/>
            <a:pathLst>
              <a:path h="4595747" w="6721445">
                <a:moveTo>
                  <a:pt x="0" y="0"/>
                </a:moveTo>
                <a:lnTo>
                  <a:pt x="6721445" y="0"/>
                </a:lnTo>
                <a:lnTo>
                  <a:pt x="6721445" y="4595746"/>
                </a:lnTo>
                <a:lnTo>
                  <a:pt x="0" y="459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DATA PREPROCESSING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42393" y="-1199853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73006" y="5729482"/>
            <a:ext cx="11414994" cy="4557518"/>
          </a:xfrm>
          <a:custGeom>
            <a:avLst/>
            <a:gdLst/>
            <a:ahLst/>
            <a:cxnLst/>
            <a:rect r="r" b="b" t="t" l="l"/>
            <a:pathLst>
              <a:path h="4557518" w="11414994">
                <a:moveTo>
                  <a:pt x="0" y="0"/>
                </a:moveTo>
                <a:lnTo>
                  <a:pt x="11414994" y="0"/>
                </a:lnTo>
                <a:lnTo>
                  <a:pt x="11414994" y="4557518"/>
                </a:lnTo>
                <a:lnTo>
                  <a:pt x="0" y="4557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8" r="0" b="-3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566819"/>
            <a:ext cx="17132460" cy="364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Remove bot generated and deleted/removed comments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Text cleaning – Removing HTML tags, urls, special characters, emojis, etc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Remove duplicate comments (spams)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Handling null values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 Calculating cosine similarity, tf-idf vectorization etc.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Defining relevence metric </a:t>
            </a:r>
          </a:p>
          <a:p>
            <a:pPr algn="ctr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Relevance Metric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42393" y="-1199853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566819"/>
            <a:ext cx="17132460" cy="313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Defining our Relevance Metric, includes</a:t>
            </a:r>
          </a:p>
          <a:p>
            <a:pPr algn="just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Semantic match factor</a:t>
            </a:r>
          </a:p>
          <a:p>
            <a:pPr algn="just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Sentiment polarity factor</a:t>
            </a:r>
          </a:p>
          <a:p>
            <a:pPr algn="just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User engagement factor - Score, reply count</a:t>
            </a:r>
          </a:p>
          <a:p>
            <a:pPr algn="just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Cluster coherence factor</a:t>
            </a:r>
          </a:p>
          <a:p>
            <a:pPr algn="ctr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DESIGN THINKING PROCESS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4167368" y="8850350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07866" y="29771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38530" y="2540259"/>
            <a:ext cx="7137919" cy="1084684"/>
            <a:chOff x="0" y="0"/>
            <a:chExt cx="267437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4374" cy="406400"/>
            </a:xfrm>
            <a:custGeom>
              <a:avLst/>
              <a:gdLst/>
              <a:ahLst/>
              <a:cxnLst/>
              <a:rect r="r" b="b" t="t" l="l"/>
              <a:pathLst>
                <a:path h="406400" w="2674374">
                  <a:moveTo>
                    <a:pt x="2471174" y="0"/>
                  </a:moveTo>
                  <a:cubicBezTo>
                    <a:pt x="2583398" y="0"/>
                    <a:pt x="2674374" y="90976"/>
                    <a:pt x="2674374" y="203200"/>
                  </a:cubicBezTo>
                  <a:cubicBezTo>
                    <a:pt x="2674374" y="315424"/>
                    <a:pt x="2583398" y="406400"/>
                    <a:pt x="24711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67437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1: Embeddings to question &amp; comments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97995" y="3624943"/>
            <a:ext cx="555621" cy="1019174"/>
            <a:chOff x="0" y="0"/>
            <a:chExt cx="812800" cy="1490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90918"/>
            </a:xfrm>
            <a:custGeom>
              <a:avLst/>
              <a:gdLst/>
              <a:ahLst/>
              <a:cxnLst/>
              <a:rect r="r" b="b" t="t" l="l"/>
              <a:pathLst>
                <a:path h="1490918" w="812800">
                  <a:moveTo>
                    <a:pt x="406400" y="1490918"/>
                  </a:moveTo>
                  <a:lnTo>
                    <a:pt x="0" y="1084518"/>
                  </a:lnTo>
                  <a:lnTo>
                    <a:pt x="203200" y="1084518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084518"/>
                  </a:lnTo>
                  <a:lnTo>
                    <a:pt x="812800" y="1084518"/>
                  </a:lnTo>
                  <a:lnTo>
                    <a:pt x="406400" y="1490918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38100"/>
              <a:ext cx="406400" cy="1427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81709" y="4644118"/>
            <a:ext cx="6698213" cy="1123172"/>
            <a:chOff x="0" y="0"/>
            <a:chExt cx="1764138" cy="295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64138" cy="295815"/>
            </a:xfrm>
            <a:custGeom>
              <a:avLst/>
              <a:gdLst/>
              <a:ahLst/>
              <a:cxnLst/>
              <a:rect r="r" b="b" t="t" l="l"/>
              <a:pathLst>
                <a:path h="295815" w="1764138">
                  <a:moveTo>
                    <a:pt x="1560938" y="0"/>
                  </a:moveTo>
                  <a:cubicBezTo>
                    <a:pt x="1673163" y="0"/>
                    <a:pt x="1764138" y="66220"/>
                    <a:pt x="1764138" y="147907"/>
                  </a:cubicBezTo>
                  <a:cubicBezTo>
                    <a:pt x="1764138" y="229595"/>
                    <a:pt x="1673163" y="295815"/>
                    <a:pt x="1560938" y="295815"/>
                  </a:cubicBezTo>
                  <a:lnTo>
                    <a:pt x="203200" y="295815"/>
                  </a:lnTo>
                  <a:cubicBezTo>
                    <a:pt x="90976" y="295815"/>
                    <a:pt x="0" y="229595"/>
                    <a:pt x="0" y="147907"/>
                  </a:cubicBezTo>
                  <a:cubicBezTo>
                    <a:pt x="0" y="662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64138" cy="343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2: Cluster the Embeddings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23307" y="5767290"/>
            <a:ext cx="530308" cy="1117575"/>
            <a:chOff x="0" y="0"/>
            <a:chExt cx="812800" cy="1712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712899"/>
            </a:xfrm>
            <a:custGeom>
              <a:avLst/>
              <a:gdLst/>
              <a:ahLst/>
              <a:cxnLst/>
              <a:rect r="r" b="b" t="t" l="l"/>
              <a:pathLst>
                <a:path h="1712899" w="812800">
                  <a:moveTo>
                    <a:pt x="406400" y="1712899"/>
                  </a:moveTo>
                  <a:lnTo>
                    <a:pt x="0" y="1306499"/>
                  </a:lnTo>
                  <a:lnTo>
                    <a:pt x="203200" y="13064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1306499"/>
                  </a:lnTo>
                  <a:lnTo>
                    <a:pt x="812800" y="1306499"/>
                  </a:lnTo>
                  <a:lnTo>
                    <a:pt x="406400" y="1712899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38100"/>
              <a:ext cx="406400" cy="164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26625" y="6786465"/>
            <a:ext cx="6361728" cy="1193152"/>
            <a:chOff x="0" y="0"/>
            <a:chExt cx="1675517" cy="3142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75517" cy="314246"/>
            </a:xfrm>
            <a:custGeom>
              <a:avLst/>
              <a:gdLst/>
              <a:ahLst/>
              <a:cxnLst/>
              <a:rect r="r" b="b" t="t" l="l"/>
              <a:pathLst>
                <a:path h="314246" w="1675517">
                  <a:moveTo>
                    <a:pt x="1472317" y="0"/>
                  </a:moveTo>
                  <a:cubicBezTo>
                    <a:pt x="1584541" y="0"/>
                    <a:pt x="1675517" y="70346"/>
                    <a:pt x="1675517" y="157123"/>
                  </a:cubicBezTo>
                  <a:cubicBezTo>
                    <a:pt x="1675517" y="243899"/>
                    <a:pt x="1584541" y="314246"/>
                    <a:pt x="1472317" y="314246"/>
                  </a:cubicBezTo>
                  <a:lnTo>
                    <a:pt x="203200" y="314246"/>
                  </a:lnTo>
                  <a:cubicBezTo>
                    <a:pt x="90976" y="314246"/>
                    <a:pt x="0" y="243899"/>
                    <a:pt x="0" y="157123"/>
                  </a:cubicBezTo>
                  <a:cubicBezTo>
                    <a:pt x="0" y="703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A0C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675517" cy="361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Step 3: Finding the Relevance of Entire Clusters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3617964" y="5224754"/>
            <a:ext cx="1663648" cy="54253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258211" y="5767290"/>
            <a:ext cx="4780319" cy="1905601"/>
            <a:chOff x="0" y="0"/>
            <a:chExt cx="1247605" cy="49733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7605" cy="497339"/>
            </a:xfrm>
            <a:custGeom>
              <a:avLst/>
              <a:gdLst/>
              <a:ahLst/>
              <a:cxnLst/>
              <a:rect r="r" b="b" t="t" l="l"/>
              <a:pathLst>
                <a:path h="497339" w="1247605">
                  <a:moveTo>
                    <a:pt x="1044405" y="0"/>
                  </a:moveTo>
                  <a:lnTo>
                    <a:pt x="203200" y="0"/>
                  </a:lnTo>
                  <a:lnTo>
                    <a:pt x="0" y="248669"/>
                  </a:lnTo>
                  <a:lnTo>
                    <a:pt x="203200" y="497339"/>
                  </a:lnTo>
                  <a:lnTo>
                    <a:pt x="1044405" y="497339"/>
                  </a:lnTo>
                  <a:lnTo>
                    <a:pt x="1247605" y="248669"/>
                  </a:lnTo>
                  <a:lnTo>
                    <a:pt x="1044405" y="0"/>
                  </a:lnTo>
                  <a:close/>
                </a:path>
              </a:pathLst>
            </a:custGeom>
            <a:solidFill>
              <a:srgbClr val="DEF2F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52400" y="-47625"/>
              <a:ext cx="942805" cy="544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Open Sans"/>
                </a:rPr>
                <a:t>Using different algorithms &amp; models - tfidf, LDA, pre-trained models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34053" y="5767290"/>
            <a:ext cx="4565002" cy="2781901"/>
            <a:chOff x="0" y="0"/>
            <a:chExt cx="1202305" cy="7326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02305" cy="732682"/>
            </a:xfrm>
            <a:custGeom>
              <a:avLst/>
              <a:gdLst/>
              <a:ahLst/>
              <a:cxnLst/>
              <a:rect r="r" b="b" t="t" l="l"/>
              <a:pathLst>
                <a:path h="732682" w="1202305">
                  <a:moveTo>
                    <a:pt x="999105" y="0"/>
                  </a:moveTo>
                  <a:lnTo>
                    <a:pt x="203200" y="0"/>
                  </a:lnTo>
                  <a:lnTo>
                    <a:pt x="0" y="366341"/>
                  </a:lnTo>
                  <a:lnTo>
                    <a:pt x="203200" y="732682"/>
                  </a:lnTo>
                  <a:lnTo>
                    <a:pt x="999105" y="732682"/>
                  </a:lnTo>
                  <a:lnTo>
                    <a:pt x="1202305" y="366341"/>
                  </a:lnTo>
                  <a:lnTo>
                    <a:pt x="999105" y="0"/>
                  </a:lnTo>
                  <a:close/>
                </a:path>
              </a:pathLst>
            </a:custGeom>
            <a:solidFill>
              <a:srgbClr val="DEF2F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52400" y="-47625"/>
              <a:ext cx="897505" cy="780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Open Sans"/>
                </a:rPr>
                <a:t>Applying defined relevance metric</a:t>
              </a:r>
              <a:r>
                <a:rPr lang="en-US" sz="2499">
                  <a:solidFill>
                    <a:srgbClr val="FFFFFF"/>
                  </a:solidFill>
                  <a:latin typeface="Open Sans"/>
                </a:rPr>
                <a:t> 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11789223" y="7158241"/>
            <a:ext cx="1744830" cy="17994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" r="0" b="-176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3874"/>
            <a:ext cx="8753615" cy="2191236"/>
            <a:chOff x="0" y="0"/>
            <a:chExt cx="2305479" cy="577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5479" cy="577116"/>
            </a:xfrm>
            <a:custGeom>
              <a:avLst/>
              <a:gdLst/>
              <a:ahLst/>
              <a:cxnLst/>
              <a:rect r="r" b="b" t="t" l="l"/>
              <a:pathLst>
                <a:path h="577116" w="2305479">
                  <a:moveTo>
                    <a:pt x="0" y="0"/>
                  </a:moveTo>
                  <a:lnTo>
                    <a:pt x="2305479" y="0"/>
                  </a:lnTo>
                  <a:lnTo>
                    <a:pt x="2305479" y="577116"/>
                  </a:lnTo>
                  <a:lnTo>
                    <a:pt x="0" y="57711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305479" cy="79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Calibri (MS) Bold"/>
                </a:rPr>
                <a:t>AI CHOICE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799999">
            <a:off x="12548398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07866" y="297711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1777" y="2944574"/>
            <a:ext cx="13938988" cy="51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Latent Dirichlet Allocation (LDA)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Pre-trained Models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BERT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GPT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BERTweet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Clear Sans"/>
              </a:rPr>
              <a:t>Long Short-Term Memory (LSTM) </a:t>
            </a: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</a:p>
          <a:p>
            <a:pPr>
              <a:lnSpc>
                <a:spcPts val="39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DAGDLOeNs2s</dc:identifier>
  <dcterms:modified xsi:type="dcterms:W3CDTF">2011-08-01T06:04:30Z</dcterms:modified>
  <cp:revision>1</cp:revision>
  <dc:title>IT SOLUTION &amp; SERVICES</dc:title>
</cp:coreProperties>
</file>